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81" r:id="rId2"/>
    <p:sldId id="256" r:id="rId3"/>
    <p:sldId id="257" r:id="rId4"/>
    <p:sldId id="275" r:id="rId5"/>
    <p:sldId id="260" r:id="rId6"/>
    <p:sldId id="276" r:id="rId7"/>
    <p:sldId id="277" r:id="rId8"/>
    <p:sldId id="261" r:id="rId9"/>
    <p:sldId id="262" r:id="rId10"/>
    <p:sldId id="278" r:id="rId11"/>
    <p:sldId id="279" r:id="rId12"/>
    <p:sldId id="264" r:id="rId13"/>
    <p:sldId id="265" r:id="rId14"/>
    <p:sldId id="266" r:id="rId15"/>
    <p:sldId id="271" r:id="rId16"/>
    <p:sldId id="267" r:id="rId17"/>
    <p:sldId id="268" r:id="rId18"/>
    <p:sldId id="272" r:id="rId19"/>
    <p:sldId id="269" r:id="rId20"/>
    <p:sldId id="270" r:id="rId21"/>
    <p:sldId id="273" r:id="rId22"/>
    <p:sldId id="282" r:id="rId23"/>
    <p:sldId id="280" r:id="rId24"/>
    <p:sldId id="283" r:id="rId25"/>
    <p:sldId id="286" r:id="rId26"/>
    <p:sldId id="287" r:id="rId27"/>
    <p:sldId id="288" r:id="rId28"/>
    <p:sldId id="285" r:id="rId29"/>
    <p:sldId id="295" r:id="rId30"/>
    <p:sldId id="291" r:id="rId31"/>
    <p:sldId id="289" r:id="rId32"/>
    <p:sldId id="292" r:id="rId33"/>
    <p:sldId id="290" r:id="rId34"/>
    <p:sldId id="293" r:id="rId35"/>
    <p:sldId id="294" r:id="rId36"/>
    <p:sldId id="284" r:id="rId37"/>
    <p:sldId id="297" r:id="rId38"/>
    <p:sldId id="300" r:id="rId39"/>
    <p:sldId id="296" r:id="rId40"/>
    <p:sldId id="301" r:id="rId41"/>
    <p:sldId id="299" r:id="rId42"/>
    <p:sldId id="302" r:id="rId43"/>
    <p:sldId id="298" r:id="rId44"/>
    <p:sldId id="303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449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CF9D1-0882-4939-B252-292193DA1A10}" type="datetimeFigureOut">
              <a:rPr lang="es-ES" smtClean="0"/>
              <a:t>10/06/2024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D0DB0-EE65-4D5B-ACDC-FB2F293A9AB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79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446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62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0</a:t>
            </a:r>
          </a:p>
          <a:p>
            <a:r>
              <a:rPr lang="es-ES" dirty="0"/>
              <a:t>Aun bajando el </a:t>
            </a:r>
            <a:r>
              <a:rPr lang="es-ES" dirty="0" err="1"/>
              <a:t>pval</a:t>
            </a:r>
            <a:r>
              <a:rPr lang="es-ES" dirty="0"/>
              <a:t> a 0,1 y log2FC &gt; 0 (UP) o log2FC&lt;0 (Down), no se encuentra enriquecimiento de los genes up-</a:t>
            </a:r>
            <a:r>
              <a:rPr lang="es-ES" dirty="0" err="1"/>
              <a:t>regulated</a:t>
            </a:r>
            <a:r>
              <a:rPr lang="es-ES" dirty="0"/>
              <a:t>. Mirarlo con STRING.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0688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0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290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Aun bajando el </a:t>
            </a:r>
            <a:r>
              <a:rPr lang="es-ES" dirty="0" err="1"/>
              <a:t>pval</a:t>
            </a:r>
            <a:r>
              <a:rPr lang="es-ES" dirty="0"/>
              <a:t> a 0,1 y log2FC &gt; 0 (UP) o log2FC&lt;0 (Down), no se encuentra enriquecimiento de los genes up-</a:t>
            </a:r>
            <a:r>
              <a:rPr lang="es-ES" dirty="0" err="1"/>
              <a:t>regulated</a:t>
            </a:r>
            <a:r>
              <a:rPr lang="es-ES" dirty="0"/>
              <a:t>. Mirarlo con STRING.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5668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66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0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816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0.25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-0.25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580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0.25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-0.25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33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510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0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73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197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303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122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02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995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863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817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355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96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955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7863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599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882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221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232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021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4290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0832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590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7620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769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1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4393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download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genes table </a:t>
            </a:r>
            <a:r>
              <a:rPr lang="es-ES" dirty="0" err="1"/>
              <a:t>that</a:t>
            </a:r>
            <a:r>
              <a:rPr lang="es-ES" dirty="0"/>
              <a:t> are in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cluster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178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83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0.25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-0.25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5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90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0855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929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i="1" u="sng" dirty="0" err="1"/>
              <a:t>Parameters</a:t>
            </a:r>
            <a:r>
              <a:rPr lang="es-ES" b="1" i="1" u="sng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 err="1"/>
              <a:t>Pval</a:t>
            </a:r>
            <a:r>
              <a:rPr lang="es-ES" dirty="0"/>
              <a:t> &lt; 0.05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log2FC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Up:  log2FC &gt; 0.5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dirty="0"/>
              <a:t>Down: log2FC &lt; -0.5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D0DB0-EE65-4D5B-ACDC-FB2F293A9AB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70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159B6-893B-42C6-B702-36867638689D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781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5997-3383-468B-B97E-C30F9EB8B235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80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C3E2-2AFC-4DC4-AD25-C4B34D5684F6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72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01639-C047-4AD8-BC4E-126E7058A013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48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F278-34CE-422E-866C-D0293B822DE3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22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A15EC-907A-4106-808A-2A83C5B80C6B}" type="datetime1">
              <a:rPr lang="es-ES" smtClean="0"/>
              <a:t>10/06/2024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857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7EBC-BE53-4F3C-B604-45FD08B8EB86}" type="datetime1">
              <a:rPr lang="es-ES" smtClean="0"/>
              <a:t>10/06/2024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322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600DE-1DE7-478C-881B-A8D37782C90F}" type="datetime1">
              <a:rPr lang="es-ES" smtClean="0"/>
              <a:t>10/06/2024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770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4F1C-8E0B-412E-81B9-CF1D2B409073}" type="datetime1">
              <a:rPr lang="es-ES" smtClean="0"/>
              <a:t>10/06/2024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54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3EBE-0272-422F-A0BA-B82ADD3B9D9F}" type="datetime1">
              <a:rPr lang="es-ES" smtClean="0"/>
              <a:t>10/06/2024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5422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66D59-9FA7-48C2-A0A1-CB901CC1F757}" type="datetime1">
              <a:rPr lang="es-ES" smtClean="0"/>
              <a:t>10/06/2024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66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FC68F-F949-4211-BDDC-3A3DACE71BFF}" type="datetime1">
              <a:rPr lang="es-ES" smtClean="0"/>
              <a:t>10/06/2024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FCB6B-E332-4F93-B64E-E44BA9AABC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55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version-12-0.string-db.org/cgi/link?to=FF18AE6D6A580C2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ersion-12-0.string-db.org/cgi/link?to=4A12C22757EC5918" TargetMode="External"/><Relationship Id="rId5" Type="http://schemas.openxmlformats.org/officeDocument/2006/relationships/hyperlink" Target="https://version-12-0.string-db.org/cgi/link?to=3576BCDE41D9855A" TargetMode="External"/><Relationship Id="rId4" Type="http://schemas.openxmlformats.org/officeDocument/2006/relationships/hyperlink" Target="https://version-12-0.string-db.org/cgi/link?to=06A43A7CD7DEC3D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83A43-2E3B-637C-A1B6-B0AB1283A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671765"/>
            <a:ext cx="10058400" cy="2083357"/>
          </a:xfrm>
        </p:spPr>
        <p:txBody>
          <a:bodyPr>
            <a:normAutofit fontScale="90000"/>
          </a:bodyPr>
          <a:lstStyle/>
          <a:p>
            <a:pPr algn="ctr"/>
            <a:r>
              <a:rPr lang="es-ES" sz="2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PRELIMINAR BIOINFORMATHICS ANALYSIS</a:t>
            </a:r>
            <a:br>
              <a:rPr lang="es-ES" sz="33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br>
              <a:rPr lang="es-ES" sz="3300" b="1" dirty="0">
                <a:solidFill>
                  <a:srgbClr val="FF0000"/>
                </a:solidFill>
              </a:rPr>
            </a:br>
            <a:r>
              <a:rPr lang="es-ES" sz="4400" b="1" dirty="0">
                <a:solidFill>
                  <a:srgbClr val="FF0000"/>
                </a:solidFill>
              </a:rPr>
              <a:t> </a:t>
            </a:r>
            <a:br>
              <a:rPr lang="es-ES" sz="98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s-ES" sz="80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RESULTS SKI-PROJECT 2024</a:t>
            </a:r>
            <a:endParaRPr lang="es-ES" sz="6000" b="1" dirty="0">
              <a:solidFill>
                <a:schemeClr val="tx2"/>
              </a:solidFill>
              <a:latin typeface="Aptos Black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71D8A1-FD65-6A75-D0CB-53C162857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5996"/>
            <a:ext cx="9144000" cy="1655762"/>
          </a:xfrm>
        </p:spPr>
        <p:txBody>
          <a:bodyPr>
            <a:normAutofit/>
          </a:bodyPr>
          <a:lstStyle/>
          <a:p>
            <a:pPr algn="ctr"/>
            <a:endParaRPr lang="es-ES" sz="1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s-ES" sz="1900" b="1" i="1" dirty="0">
                <a:solidFill>
                  <a:schemeClr val="bg2">
                    <a:lumMod val="25000"/>
                  </a:schemeClr>
                </a:solidFill>
              </a:rPr>
              <a:t>Claudia Botello Muñoz</a:t>
            </a:r>
          </a:p>
          <a:p>
            <a:pPr algn="ctr"/>
            <a:endParaRPr lang="es-ES" sz="1000" b="1" i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s-ES" sz="1400" i="1" cap="none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Centro Pfizer-Universidad de Granada-Junta de Andalucía de Genómica e Investigación Oncológica (GENYO)</a:t>
            </a:r>
          </a:p>
          <a:p>
            <a:pPr algn="ctr"/>
            <a:endParaRPr lang="es-ES" sz="1800" b="1" i="1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DF5C584-CABF-ADF8-5FEB-89030E1338F2}"/>
              </a:ext>
            </a:extLst>
          </p:cNvPr>
          <p:cNvCxnSpPr/>
          <p:nvPr/>
        </p:nvCxnSpPr>
        <p:spPr>
          <a:xfrm>
            <a:off x="604684" y="965991"/>
            <a:ext cx="1098263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3B69B8-F050-ADE9-FA5C-18FA3DA785C2}"/>
              </a:ext>
            </a:extLst>
          </p:cNvPr>
          <p:cNvCxnSpPr/>
          <p:nvPr/>
        </p:nvCxnSpPr>
        <p:spPr>
          <a:xfrm>
            <a:off x="604684" y="4460896"/>
            <a:ext cx="109826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2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347703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209338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LOF_SB_SGS_SB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4EDFD41-B0CF-36FB-17D1-21A7B845D421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C34CA3-F58F-CC12-B7E0-193E35B86C83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2B454D4-5EEE-667B-11C2-55E6092E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984469"/>
            <a:ext cx="5211096" cy="5790107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43CF2CC-BD03-47F8-190C-53D0B50D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75" y="1007447"/>
            <a:ext cx="5211096" cy="57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8" y="308642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LOF_SB_LOF_TGF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D43C73-3D75-F555-EFE8-2BA3A7F547BB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36C8A0-3384-4BAE-A792-9F6B321B1E84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1D26B57-F12D-0BB1-AB99-09B50055B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007447"/>
            <a:ext cx="5208946" cy="5787718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57F422C-ADDA-8758-B085-545B7E73A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2" y="1007447"/>
            <a:ext cx="5173919" cy="57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9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CB1F94-18CB-2A46-B22F-26299F039228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3AAAEB-C2F2-26A7-3E2F-7B4BE688529A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8411716-326A-F096-DBEE-FB2BA373C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007447"/>
            <a:ext cx="5203080" cy="5781200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7EFE3E6-A70A-7875-4DAA-21CA554DB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55" y="1007447"/>
            <a:ext cx="5203080" cy="5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8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DC9A54C-CA5C-9AC0-350C-B16E2FB9B58C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956465-784E-4BCA-B0D7-57D4DEA932CD}"/>
              </a:ext>
            </a:extLst>
          </p:cNvPr>
          <p:cNvSpPr txBox="1"/>
          <p:nvPr/>
        </p:nvSpPr>
        <p:spPr>
          <a:xfrm>
            <a:off x="1204082" y="74028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649E7E-0048-9EA6-B563-4FD1FD24F62F}"/>
              </a:ext>
            </a:extLst>
          </p:cNvPr>
          <p:cNvSpPr txBox="1"/>
          <p:nvPr/>
        </p:nvSpPr>
        <p:spPr>
          <a:xfrm>
            <a:off x="1204082" y="750112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24986D9-69B8-3AA5-92FC-B903B3CE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07" y="984469"/>
            <a:ext cx="5158493" cy="57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0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WT4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2291AE-5EB6-F233-9962-67E24E2DC4BA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D7DC68-D752-B333-9E9D-A57064B7CF60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8443ABE-9EC7-0F28-F67C-F6662BE80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984469"/>
            <a:ext cx="5161935" cy="5735483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5CEC5A-4FFC-1A69-1B88-90A85810A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73" y="984469"/>
            <a:ext cx="5161935" cy="57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9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5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 (1,3,4)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B65D68-30B9-34A6-83CB-DB6F35CA23E7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1C09E9-6BC0-BBE7-F839-3CD025877597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0981443-C049-1FB8-CCDE-FE6A66B4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73" y="984469"/>
            <a:ext cx="5203883" cy="57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A432FA-A3BA-3207-F7A6-28B0090327C1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71223FD-5571-BF37-F71A-94A5CFC8BE4E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FD4B4F8-DC8A-564B-F2E0-FDFB2958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" y="984469"/>
            <a:ext cx="5220929" cy="5801032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4DA48E0-AB56-5289-947B-FD067BB1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05" y="984469"/>
            <a:ext cx="5220929" cy="5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57FFAE-43F0-6E18-6F30-7BFB2D3D0585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57C0EDA-61F0-37BA-CE79-162229F46A62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BDC0A0FD-1B6F-5663-D295-B704D843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007447"/>
            <a:ext cx="4928615" cy="5476239"/>
          </a:xfrm>
          <a:prstGeom prst="rect">
            <a:avLst/>
          </a:prstGeom>
        </p:spPr>
      </p:pic>
      <p:pic>
        <p:nvPicPr>
          <p:cNvPr id="14" name="Imagen 13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6DA00A22-B838-D635-37DF-DBDDC2E54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20" y="984469"/>
            <a:ext cx="5182400" cy="57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0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 (2,3)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77837C-8237-7E43-4D1E-92BE7CC0BDE3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929323-F153-47BB-83C4-9630A418A0B0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992D5159-6610-AD46-6E6A-55A8A194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007447"/>
            <a:ext cx="5161720" cy="5735244"/>
          </a:xfrm>
          <a:prstGeom prst="rect">
            <a:avLst/>
          </a:prstGeom>
        </p:spPr>
      </p:pic>
      <p:pic>
        <p:nvPicPr>
          <p:cNvPr id="10" name="Imagen 9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7C4B64E4-CB3C-4854-10A7-3A61F488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75" y="1007447"/>
            <a:ext cx="5203080" cy="5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6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FA9F42-4B31-3BB4-CB45-BBB0E1F0B768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56A8BD-3E66-4DE7-74DA-185BD59BBA79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A834859-4936-DA85-8DC7-1318BBF3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007447"/>
            <a:ext cx="5149480" cy="5721645"/>
          </a:xfrm>
          <a:prstGeom prst="rect">
            <a:avLst/>
          </a:prstGeom>
        </p:spPr>
      </p:pic>
      <p:pic>
        <p:nvPicPr>
          <p:cNvPr id="10" name="Imagen 9" descr="Gráfico, Gráfico de barras, Gráfico de cajas y bigotes&#10;&#10;Descripción generada automáticamente">
            <a:extLst>
              <a:ext uri="{FF2B5EF4-FFF2-40B4-BE49-F238E27FC236}">
                <a16:creationId xmlns:a16="http://schemas.microsoft.com/office/drawing/2014/main" id="{125C6554-A9FE-297F-3F59-DF7D8400F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01" y="984467"/>
            <a:ext cx="5228170" cy="58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5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83A43-2E3B-637C-A1B6-B0AB1283A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306923"/>
            <a:ext cx="10058400" cy="2083357"/>
          </a:xfrm>
        </p:spPr>
        <p:txBody>
          <a:bodyPr>
            <a:normAutofit fontScale="90000"/>
          </a:bodyPr>
          <a:lstStyle/>
          <a:p>
            <a:pPr algn="ctr"/>
            <a:br>
              <a:rPr lang="es-ES" sz="3300" b="1" dirty="0">
                <a:solidFill>
                  <a:srgbClr val="FF0000"/>
                </a:solidFill>
              </a:rPr>
            </a:br>
            <a:r>
              <a:rPr lang="es-ES" sz="4400" b="1" dirty="0">
                <a:solidFill>
                  <a:srgbClr val="FF0000"/>
                </a:solidFill>
              </a:rPr>
              <a:t> </a:t>
            </a:r>
            <a:br>
              <a:rPr lang="es-ES" sz="6000" b="1" dirty="0"/>
            </a:br>
            <a:r>
              <a:rPr lang="es-ES" sz="60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GENE ONTHOLOGY: BIOLOGICAL PATHWAYS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DF5C584-CABF-ADF8-5FEB-89030E1338F2}"/>
              </a:ext>
            </a:extLst>
          </p:cNvPr>
          <p:cNvCxnSpPr/>
          <p:nvPr/>
        </p:nvCxnSpPr>
        <p:spPr>
          <a:xfrm>
            <a:off x="604684" y="966570"/>
            <a:ext cx="1098263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3B69B8-F050-ADE9-FA5C-18FA3DA785C2}"/>
              </a:ext>
            </a:extLst>
          </p:cNvPr>
          <p:cNvCxnSpPr/>
          <p:nvPr/>
        </p:nvCxnSpPr>
        <p:spPr>
          <a:xfrm>
            <a:off x="604684" y="4009919"/>
            <a:ext cx="109826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031BC25B-F111-7FCE-09B5-88715348B4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63094F-8A7D-C810-A41E-12D964BC7D9E}"/>
              </a:ext>
            </a:extLst>
          </p:cNvPr>
          <p:cNvSpPr txBox="1"/>
          <p:nvPr/>
        </p:nvSpPr>
        <p:spPr>
          <a:xfrm>
            <a:off x="2430661" y="4935735"/>
            <a:ext cx="2952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Software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s-ES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R: 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version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 4.3.3</a:t>
            </a:r>
          </a:p>
          <a:p>
            <a:pPr algn="ctr"/>
            <a:endParaRPr lang="es-E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E28464-DF44-FCB8-9D85-B54227B279B6}"/>
              </a:ext>
            </a:extLst>
          </p:cNvPr>
          <p:cNvSpPr txBox="1"/>
          <p:nvPr/>
        </p:nvSpPr>
        <p:spPr>
          <a:xfrm>
            <a:off x="5577076" y="4581581"/>
            <a:ext cx="4405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packages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s-E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clusterProfiler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: version 4.10.1 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AnnotationDbi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1.64.1 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org.Hs.eg.db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3.18.0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readxl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1.4.3</a:t>
            </a:r>
          </a:p>
        </p:txBody>
      </p:sp>
    </p:spTree>
    <p:extLst>
      <p:ext uri="{BB962C8B-B14F-4D97-AF65-F5344CB8AC3E}">
        <p14:creationId xmlns:p14="http://schemas.microsoft.com/office/powerpoint/2010/main" val="110705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E41801-53FE-AE2F-A389-69369D887EA2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02532A2-6DB1-C51C-5BC1-FB5A26AC401E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1BBEF3BE-10CD-CFDD-FAC9-EF805005C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1007447"/>
            <a:ext cx="5203080" cy="5781200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120CCD3-DDDA-A2A4-93A8-3352AA550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1" y="984469"/>
            <a:ext cx="5203080" cy="5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1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 (TFG-β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stimulation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 vs SB </a:t>
            </a:r>
            <a:r>
              <a:rPr lang="es-ES" dirty="0" err="1">
                <a:solidFill>
                  <a:schemeClr val="accent2"/>
                </a:solidFill>
                <a:latin typeface="Aptos Black" panose="020B0004020202020204" pitchFamily="34" charset="0"/>
              </a:rPr>
              <a:t>inhibition</a:t>
            </a:r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)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 (1,2)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1408B3-6E85-4AD5-7C5F-BDE43A080D46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FBFE45-5E7C-B3AA-A7E7-EAA41B02F5C1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7D850E3-6DC7-D49D-355A-5D9782F40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984469"/>
            <a:ext cx="5161720" cy="5735244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FB5A6BBE-11E5-9372-DEB5-9814643D1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05" y="972980"/>
            <a:ext cx="5182400" cy="57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36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83A43-2E3B-637C-A1B6-B0AB1283A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720386"/>
            <a:ext cx="10058400" cy="2083357"/>
          </a:xfrm>
        </p:spPr>
        <p:txBody>
          <a:bodyPr>
            <a:normAutofit fontScale="90000"/>
          </a:bodyPr>
          <a:lstStyle/>
          <a:p>
            <a:pPr algn="ctr"/>
            <a:br>
              <a:rPr lang="es-ES" sz="3300" b="1" dirty="0">
                <a:solidFill>
                  <a:srgbClr val="FF0000"/>
                </a:solidFill>
              </a:rPr>
            </a:br>
            <a:r>
              <a:rPr lang="es-ES" sz="4400" b="1" dirty="0">
                <a:solidFill>
                  <a:srgbClr val="FF0000"/>
                </a:solidFill>
              </a:rPr>
              <a:t> </a:t>
            </a:r>
            <a:br>
              <a:rPr lang="es-ES" sz="6000" b="1" dirty="0"/>
            </a:br>
            <a:r>
              <a:rPr lang="es-ES" sz="60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STRING NETWORKS</a:t>
            </a:r>
            <a:br>
              <a:rPr lang="es-ES" sz="60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</a:br>
            <a:r>
              <a:rPr lang="es-ES" sz="6000" b="1" dirty="0">
                <a:solidFill>
                  <a:schemeClr val="tx2"/>
                </a:solidFill>
                <a:latin typeface="Aptos Black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ANALYSIS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DF5C584-CABF-ADF8-5FEB-89030E1338F2}"/>
              </a:ext>
            </a:extLst>
          </p:cNvPr>
          <p:cNvCxnSpPr/>
          <p:nvPr/>
        </p:nvCxnSpPr>
        <p:spPr>
          <a:xfrm>
            <a:off x="604684" y="1417547"/>
            <a:ext cx="10982632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3B69B8-F050-ADE9-FA5C-18FA3DA785C2}"/>
              </a:ext>
            </a:extLst>
          </p:cNvPr>
          <p:cNvCxnSpPr/>
          <p:nvPr/>
        </p:nvCxnSpPr>
        <p:spPr>
          <a:xfrm>
            <a:off x="604684" y="4460896"/>
            <a:ext cx="109826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4451D-D63E-78AB-635C-14CBF8DF43A3}"/>
              </a:ext>
            </a:extLst>
          </p:cNvPr>
          <p:cNvSpPr txBox="1"/>
          <p:nvPr/>
        </p:nvSpPr>
        <p:spPr>
          <a:xfrm>
            <a:off x="1538839" y="5118050"/>
            <a:ext cx="29520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Software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s-ES" sz="14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R: 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version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 4.3.3</a:t>
            </a:r>
          </a:p>
          <a:p>
            <a:pPr algn="ctr"/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Cytoscape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: versión 3.10.2</a:t>
            </a:r>
          </a:p>
          <a:p>
            <a:pPr algn="ctr"/>
            <a:endParaRPr lang="es-E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30762D-9DF4-5540-53AB-9DAD6BE1587B}"/>
              </a:ext>
            </a:extLst>
          </p:cNvPr>
          <p:cNvSpPr txBox="1"/>
          <p:nvPr/>
        </p:nvSpPr>
        <p:spPr>
          <a:xfrm>
            <a:off x="4685254" y="4763896"/>
            <a:ext cx="3420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R </a:t>
            </a:r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packages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s-E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clusterProfiler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: version 4.10.1 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AnnotationDbi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1.64.1 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org.Hs.eg.db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3.18.0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readxl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1.4.3</a:t>
            </a:r>
          </a:p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reshape2 : version 1.4.4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STRINGdb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2.14.3</a:t>
            </a:r>
          </a:p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tidyverse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: version 2.0.0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83869646-0074-EB3A-C31E-8AAD19F4B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08060"/>
            <a:ext cx="9144000" cy="1655762"/>
          </a:xfrm>
        </p:spPr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0AD4B18-E769-8013-E558-5D7148C11B50}"/>
              </a:ext>
            </a:extLst>
          </p:cNvPr>
          <p:cNvSpPr txBox="1"/>
          <p:nvPr/>
        </p:nvSpPr>
        <p:spPr>
          <a:xfrm>
            <a:off x="7947560" y="5087272"/>
            <a:ext cx="3420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Cytoscape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 apps </a:t>
            </a:r>
            <a:r>
              <a:rPr lang="es-ES" sz="1200" b="1" dirty="0" err="1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es-ES" sz="12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ctr"/>
            <a:endParaRPr lang="es-E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EnrichGO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Enrichment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Map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autoAnnotate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ClueGO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CluePedia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</a:rPr>
              <a:t> Bio-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</a:rPr>
              <a:t>Proccess</a:t>
            </a:r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E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9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EBE9744-7195-FB9E-6235-1F2FC353E074}"/>
              </a:ext>
            </a:extLst>
          </p:cNvPr>
          <p:cNvSpPr txBox="1"/>
          <p:nvPr/>
        </p:nvSpPr>
        <p:spPr>
          <a:xfrm>
            <a:off x="1433689" y="801511"/>
            <a:ext cx="9640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Añadir: - redes de genes – </a:t>
            </a:r>
            <a:r>
              <a:rPr lang="es-ES" dirty="0" err="1"/>
              <a:t>clusters</a:t>
            </a:r>
            <a:r>
              <a:rPr lang="es-ES" dirty="0"/>
              <a:t> de </a:t>
            </a:r>
            <a:r>
              <a:rPr lang="es-ES" dirty="0" err="1"/>
              <a:t>pathways</a:t>
            </a:r>
            <a:r>
              <a:rPr lang="es-ES" dirty="0"/>
              <a:t> huevos de pascua pintados (</a:t>
            </a:r>
            <a:r>
              <a:rPr lang="es-ES" dirty="0" err="1"/>
              <a:t>Enrichment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+ </a:t>
            </a:r>
            <a:r>
              <a:rPr lang="es-ES" dirty="0" err="1"/>
              <a:t>autoAnnotate</a:t>
            </a:r>
            <a:r>
              <a:rPr lang="es-ES" dirty="0"/>
              <a:t>) – algún diagrama </a:t>
            </a:r>
            <a:r>
              <a:rPr lang="es-ES" dirty="0" err="1"/>
              <a:t>clueGO</a:t>
            </a:r>
            <a:r>
              <a:rPr lang="es-ES" dirty="0"/>
              <a:t> (más ilustrativo)</a:t>
            </a:r>
          </a:p>
          <a:p>
            <a:endParaRPr lang="es-ES" dirty="0"/>
          </a:p>
          <a:p>
            <a:r>
              <a:rPr lang="es-ES" b="1" dirty="0"/>
              <a:t>mRNA &amp; proteína</a:t>
            </a:r>
          </a:p>
          <a:p>
            <a:endParaRPr lang="es-ES" dirty="0"/>
          </a:p>
          <a:p>
            <a:r>
              <a:rPr lang="es-ES" dirty="0"/>
              <a:t>Combinaciones:</a:t>
            </a:r>
          </a:p>
          <a:p>
            <a:pPr marL="285750" indent="-285750">
              <a:buFontTx/>
              <a:buChar char="-"/>
            </a:pPr>
            <a:r>
              <a:rPr lang="es-ES" dirty="0"/>
              <a:t>WT – </a:t>
            </a:r>
            <a:r>
              <a:rPr lang="es-ES" b="1" dirty="0"/>
              <a:t>LOF</a:t>
            </a:r>
          </a:p>
          <a:p>
            <a:pPr marL="285750" indent="-285750">
              <a:buFontTx/>
              <a:buChar char="-"/>
            </a:pPr>
            <a:r>
              <a:rPr lang="es-ES" dirty="0"/>
              <a:t>WT – </a:t>
            </a:r>
            <a:r>
              <a:rPr lang="es-ES" b="1" dirty="0"/>
              <a:t>SGS</a:t>
            </a:r>
          </a:p>
          <a:p>
            <a:pPr marL="285750" indent="-285750">
              <a:buFontTx/>
              <a:buChar char="-"/>
            </a:pPr>
            <a:endParaRPr lang="es-ES" b="1" dirty="0"/>
          </a:p>
          <a:p>
            <a:pPr marL="285750" indent="-285750">
              <a:buFontTx/>
              <a:buChar char="-"/>
            </a:pPr>
            <a:r>
              <a:rPr lang="es-ES" dirty="0"/>
              <a:t>(Comparación directa SGS – LOF y LOF – SGS) ****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WT SB – </a:t>
            </a:r>
            <a:r>
              <a:rPr lang="es-ES" dirty="0" err="1"/>
              <a:t>TGFb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LOF SB – </a:t>
            </a:r>
            <a:r>
              <a:rPr lang="es-ES" dirty="0" err="1"/>
              <a:t>TGFb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SGS SB - </a:t>
            </a:r>
            <a:r>
              <a:rPr lang="es-ES" dirty="0" err="1"/>
              <a:t>TGFb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046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WT-SB vs WT-TGFB</a:t>
            </a:r>
          </a:p>
        </p:txBody>
      </p:sp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C4E373E-8CDA-E5E3-CD0A-A094DFFEC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r="20104"/>
          <a:stretch/>
        </p:blipFill>
        <p:spPr>
          <a:xfrm>
            <a:off x="1885950" y="676117"/>
            <a:ext cx="8902700" cy="618188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7DDD808-9652-C229-60F7-9F821A9F8074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239891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LOF-SB vs LOF-TGFB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0D7B175-B242-9D46-E213-478BAD25F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24166"/>
          <a:stretch/>
        </p:blipFill>
        <p:spPr>
          <a:xfrm>
            <a:off x="2448232" y="549003"/>
            <a:ext cx="7965768" cy="63419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55E7B71-EF34-A487-DF8D-AE632A8C1E8F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394670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SGS-SB vs SGS-TGFB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B1474E9-2DC9-4293-1499-7839DE3B0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r="34688"/>
          <a:stretch/>
        </p:blipFill>
        <p:spPr>
          <a:xfrm>
            <a:off x="2940050" y="743226"/>
            <a:ext cx="6311900" cy="60879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9EB2711-2B75-24BD-9B3B-4B1287FAE1F4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3655084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WT_TGFB – LOF_TGFB</a:t>
            </a: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25EB16C-DFF4-DA0E-4883-C9EC2EBD8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r="26875"/>
          <a:stretch/>
        </p:blipFill>
        <p:spPr>
          <a:xfrm>
            <a:off x="2753032" y="718431"/>
            <a:ext cx="6937068" cy="600148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A2AEDD5-078A-7F0E-C159-FECC3A0BF424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237993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WT_TGFB - SGS_TGFB</a:t>
            </a:r>
          </a:p>
        </p:txBody>
      </p: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26AD7342-C414-9BB5-912D-53EF87283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1" r="23125"/>
          <a:stretch/>
        </p:blipFill>
        <p:spPr>
          <a:xfrm>
            <a:off x="1254432" y="568969"/>
            <a:ext cx="9311968" cy="63092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6269D47-D690-8905-9365-2FA9EC56A2F3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1744802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SGS_TGFB – LOF_TGFB</a:t>
            </a:r>
          </a:p>
        </p:txBody>
      </p:sp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8ADEF101-1A5E-EB10-00C3-D47719F7A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6" r="21354"/>
          <a:stretch/>
        </p:blipFill>
        <p:spPr>
          <a:xfrm>
            <a:off x="2171802" y="844394"/>
            <a:ext cx="8153195" cy="55061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F307D42-D82C-ABFB-3990-A19399CE1577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61288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WT_TGF_SGS_TGF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EEBAF1-5BAD-31F6-FD47-7ECBED433293}"/>
              </a:ext>
            </a:extLst>
          </p:cNvPr>
          <p:cNvSpPr txBox="1"/>
          <p:nvPr/>
        </p:nvSpPr>
        <p:spPr>
          <a:xfrm>
            <a:off x="1317525" y="630526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7A04A9-887E-4F17-6F45-018F20F2B70A}"/>
              </a:ext>
            </a:extLst>
          </p:cNvPr>
          <p:cNvSpPr txBox="1"/>
          <p:nvPr/>
        </p:nvSpPr>
        <p:spPr>
          <a:xfrm>
            <a:off x="7393857" y="630526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07256DA-F360-B675-1C3C-9BB35D294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0" y="876745"/>
            <a:ext cx="5574890" cy="5921203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932BE62-02CB-6190-6EFF-B05EA5DA6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86" y="861155"/>
            <a:ext cx="5361374" cy="59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67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WT_TGFB-LOF_TGFB vs WT_SB-WT_TGFB</a:t>
            </a:r>
          </a:p>
        </p:txBody>
      </p:sp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4C0ABDA2-3FDD-2012-8A01-15C5A402C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77" y="616520"/>
            <a:ext cx="6550246" cy="62414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C9F1D82-E8C6-D7EF-59C5-C4EE2379EE51}"/>
              </a:ext>
            </a:extLst>
          </p:cNvPr>
          <p:cNvSpPr txBox="1"/>
          <p:nvPr/>
        </p:nvSpPr>
        <p:spPr>
          <a:xfrm>
            <a:off x="8565352" y="6348044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08D028-E928-4B34-6432-BD27ABDCA9D2}"/>
              </a:ext>
            </a:extLst>
          </p:cNvPr>
          <p:cNvSpPr txBox="1"/>
          <p:nvPr/>
        </p:nvSpPr>
        <p:spPr>
          <a:xfrm>
            <a:off x="9173860" y="2789094"/>
            <a:ext cx="241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</a:rPr>
              <a:t>Green: </a:t>
            </a:r>
            <a:r>
              <a:rPr lang="es-ES" sz="1200" dirty="0" err="1"/>
              <a:t>upregulated</a:t>
            </a:r>
            <a:r>
              <a:rPr lang="es-ES" sz="1200" dirty="0"/>
              <a:t> genes</a:t>
            </a:r>
          </a:p>
          <a:p>
            <a:endParaRPr lang="es-ES" sz="1200" dirty="0"/>
          </a:p>
          <a:p>
            <a:r>
              <a:rPr lang="es-ES" sz="1200" b="1" dirty="0">
                <a:solidFill>
                  <a:srgbClr val="C00000"/>
                </a:solidFill>
              </a:rPr>
              <a:t>Red: </a:t>
            </a:r>
            <a:r>
              <a:rPr lang="es-ES" sz="1200" dirty="0" err="1"/>
              <a:t>downregulated</a:t>
            </a:r>
            <a:r>
              <a:rPr lang="es-ES" sz="1200" dirty="0"/>
              <a:t> genes</a:t>
            </a:r>
          </a:p>
          <a:p>
            <a:endParaRPr lang="es-ES" sz="1200" dirty="0"/>
          </a:p>
          <a:p>
            <a:r>
              <a:rPr lang="es-ES" sz="1200" b="1" dirty="0" err="1">
                <a:solidFill>
                  <a:srgbClr val="FFC000"/>
                </a:solidFill>
              </a:rPr>
              <a:t>Yellow</a:t>
            </a:r>
            <a:r>
              <a:rPr lang="es-ES" sz="1200" b="1" dirty="0">
                <a:solidFill>
                  <a:srgbClr val="FFC000"/>
                </a:solidFill>
              </a:rPr>
              <a:t> </a:t>
            </a:r>
            <a:r>
              <a:rPr lang="es-ES" sz="1200" b="1" dirty="0" err="1">
                <a:solidFill>
                  <a:srgbClr val="FFC000"/>
                </a:solidFill>
              </a:rPr>
              <a:t>border</a:t>
            </a:r>
            <a:r>
              <a:rPr lang="es-ES" sz="1200" b="1" dirty="0">
                <a:solidFill>
                  <a:srgbClr val="FFC000"/>
                </a:solidFill>
              </a:rPr>
              <a:t>: </a:t>
            </a:r>
            <a:r>
              <a:rPr lang="es-ES" sz="1200" dirty="0"/>
              <a:t>genes </a:t>
            </a:r>
            <a:r>
              <a:rPr lang="es-ES" sz="1200" dirty="0" err="1"/>
              <a:t>that</a:t>
            </a:r>
            <a:r>
              <a:rPr lang="es-ES" sz="1200" dirty="0"/>
              <a:t> are in </a:t>
            </a:r>
            <a:r>
              <a:rPr lang="es-ES" sz="1200" dirty="0" err="1"/>
              <a:t>both</a:t>
            </a:r>
            <a:r>
              <a:rPr lang="es-ES" sz="1200" dirty="0"/>
              <a:t> WT-LOF vs WT-WT and WT-SGS vs WT-WT </a:t>
            </a:r>
            <a:r>
              <a:rPr lang="es-ES" sz="1200" dirty="0" err="1"/>
              <a:t>differences</a:t>
            </a:r>
            <a:r>
              <a:rPr lang="es-ES" sz="1200" dirty="0"/>
              <a:t> </a:t>
            </a:r>
            <a:r>
              <a:rPr lang="es-ES" sz="1200" dirty="0" err="1"/>
              <a:t>networks</a:t>
            </a:r>
            <a:endParaRPr lang="es-ES" sz="1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3B9EC6-BD2A-3CF2-EE80-EC21FF0DDE0A}"/>
              </a:ext>
            </a:extLst>
          </p:cNvPr>
          <p:cNvSpPr/>
          <p:nvPr/>
        </p:nvSpPr>
        <p:spPr>
          <a:xfrm>
            <a:off x="5508978" y="138084"/>
            <a:ext cx="496711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245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WT-LOF vs WT-WT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8F42597-D588-1E00-D901-93F29FF16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r="18332"/>
          <a:stretch/>
        </p:blipFill>
        <p:spPr>
          <a:xfrm>
            <a:off x="1932494" y="568969"/>
            <a:ext cx="9130617" cy="599515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48DB51-26F1-47F4-E50B-A7F86BF7D3E2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48376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WT-LOF vs WT-WT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69F62EE-FE8B-260E-BBB8-A16264F0E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r="5323"/>
          <a:stretch/>
        </p:blipFill>
        <p:spPr>
          <a:xfrm>
            <a:off x="440267" y="704725"/>
            <a:ext cx="11480800" cy="616017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CA1D73-BCF3-FBFF-31D0-793403D88883}"/>
              </a:ext>
            </a:extLst>
          </p:cNvPr>
          <p:cNvSpPr txBox="1"/>
          <p:nvPr/>
        </p:nvSpPr>
        <p:spPr>
          <a:xfrm>
            <a:off x="8223773" y="6604500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ClueGO</a:t>
            </a:r>
            <a:r>
              <a:rPr lang="es-ES" sz="900" i="1" dirty="0"/>
              <a:t> and </a:t>
            </a:r>
            <a:r>
              <a:rPr lang="es-ES" sz="900" i="1" dirty="0" err="1"/>
              <a:t>CluePedia</a:t>
            </a:r>
            <a:r>
              <a:rPr lang="es-ES" sz="900" i="1" dirty="0"/>
              <a:t> Bio-</a:t>
            </a:r>
            <a:r>
              <a:rPr lang="es-ES" sz="900" i="1" dirty="0" err="1"/>
              <a:t>Process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116434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WT_TGFB-SGS_TGFB vs WT_SB-WT_TGFB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440487E-1778-87D0-51DB-82EE2609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91" y="691904"/>
            <a:ext cx="6243409" cy="599682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5E95716-A324-0A70-3C0F-3ED9CC9BAAA5}"/>
              </a:ext>
            </a:extLst>
          </p:cNvPr>
          <p:cNvSpPr txBox="1"/>
          <p:nvPr/>
        </p:nvSpPr>
        <p:spPr>
          <a:xfrm>
            <a:off x="8801100" y="6452841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57D67E-4DA3-D25B-BC7C-046A21A3A1CF}"/>
              </a:ext>
            </a:extLst>
          </p:cNvPr>
          <p:cNvSpPr txBox="1"/>
          <p:nvPr/>
        </p:nvSpPr>
        <p:spPr>
          <a:xfrm>
            <a:off x="9221867" y="2790363"/>
            <a:ext cx="241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50"/>
                </a:solidFill>
              </a:rPr>
              <a:t>Green: </a:t>
            </a:r>
            <a:r>
              <a:rPr lang="es-ES" sz="1200" dirty="0" err="1"/>
              <a:t>upregulated</a:t>
            </a:r>
            <a:r>
              <a:rPr lang="es-ES" sz="1200" dirty="0"/>
              <a:t> genes</a:t>
            </a:r>
          </a:p>
          <a:p>
            <a:endParaRPr lang="es-ES" sz="1200" dirty="0"/>
          </a:p>
          <a:p>
            <a:r>
              <a:rPr lang="es-ES" sz="1200" b="1" dirty="0">
                <a:solidFill>
                  <a:srgbClr val="C00000"/>
                </a:solidFill>
              </a:rPr>
              <a:t>Red: </a:t>
            </a:r>
            <a:r>
              <a:rPr lang="es-ES" sz="1200" dirty="0" err="1"/>
              <a:t>downregulated</a:t>
            </a:r>
            <a:r>
              <a:rPr lang="es-ES" sz="1200" dirty="0"/>
              <a:t> genes</a:t>
            </a:r>
          </a:p>
          <a:p>
            <a:endParaRPr lang="es-ES" sz="1200" dirty="0"/>
          </a:p>
          <a:p>
            <a:r>
              <a:rPr lang="es-ES" sz="1200" b="1" dirty="0" err="1">
                <a:solidFill>
                  <a:srgbClr val="FFC000"/>
                </a:solidFill>
              </a:rPr>
              <a:t>Yellow</a:t>
            </a:r>
            <a:r>
              <a:rPr lang="es-ES" sz="1200" b="1" dirty="0">
                <a:solidFill>
                  <a:srgbClr val="FFC000"/>
                </a:solidFill>
              </a:rPr>
              <a:t> </a:t>
            </a:r>
            <a:r>
              <a:rPr lang="es-ES" sz="1200" b="1" dirty="0" err="1">
                <a:solidFill>
                  <a:srgbClr val="FFC000"/>
                </a:solidFill>
              </a:rPr>
              <a:t>border</a:t>
            </a:r>
            <a:r>
              <a:rPr lang="es-ES" sz="1200" b="1" dirty="0">
                <a:solidFill>
                  <a:srgbClr val="FFC000"/>
                </a:solidFill>
              </a:rPr>
              <a:t>: </a:t>
            </a:r>
            <a:r>
              <a:rPr lang="es-ES" sz="1200" dirty="0"/>
              <a:t>genes </a:t>
            </a:r>
            <a:r>
              <a:rPr lang="es-ES" sz="1200" dirty="0" err="1"/>
              <a:t>that</a:t>
            </a:r>
            <a:r>
              <a:rPr lang="es-ES" sz="1200" dirty="0"/>
              <a:t> are in </a:t>
            </a:r>
            <a:r>
              <a:rPr lang="es-ES" sz="1200" dirty="0" err="1"/>
              <a:t>both</a:t>
            </a:r>
            <a:r>
              <a:rPr lang="es-ES" sz="1200" dirty="0"/>
              <a:t> WT-LOF vs WT-WT and WT-SGS vs WT-WT </a:t>
            </a:r>
            <a:r>
              <a:rPr lang="es-ES" sz="1200" dirty="0" err="1"/>
              <a:t>differences</a:t>
            </a:r>
            <a:r>
              <a:rPr lang="es-ES" sz="1200" dirty="0"/>
              <a:t> </a:t>
            </a:r>
            <a:r>
              <a:rPr lang="es-ES" sz="1200" dirty="0" err="1"/>
              <a:t>networks</a:t>
            </a:r>
            <a:endParaRPr lang="es-ES" sz="12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89187F-77C4-C6C9-0EAF-5B72879E60F0}"/>
              </a:ext>
            </a:extLst>
          </p:cNvPr>
          <p:cNvSpPr/>
          <p:nvPr/>
        </p:nvSpPr>
        <p:spPr>
          <a:xfrm>
            <a:off x="5508979" y="138084"/>
            <a:ext cx="428978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82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WT-SGS vs WT-WT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66700F-02E0-F063-48F5-40632BE98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320" r="648" b="1673"/>
          <a:stretch/>
        </p:blipFill>
        <p:spPr>
          <a:xfrm>
            <a:off x="266927" y="662255"/>
            <a:ext cx="11665769" cy="564258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8C019C-3E9D-8B00-ED3D-4785CB5E988D}"/>
              </a:ext>
            </a:extLst>
          </p:cNvPr>
          <p:cNvSpPr/>
          <p:nvPr/>
        </p:nvSpPr>
        <p:spPr>
          <a:xfrm>
            <a:off x="3591560" y="568970"/>
            <a:ext cx="467360" cy="2692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9CA57CB-1477-9849-689F-86A90F03A39E}"/>
              </a:ext>
            </a:extLst>
          </p:cNvPr>
          <p:cNvSpPr/>
          <p:nvPr/>
        </p:nvSpPr>
        <p:spPr>
          <a:xfrm>
            <a:off x="3967480" y="568968"/>
            <a:ext cx="467360" cy="1812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56E52D-0878-8EF0-BF97-B0B8665CC567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D2548E-B940-F3AE-D7D6-435139E0AFBF}"/>
              </a:ext>
            </a:extLst>
          </p:cNvPr>
          <p:cNvSpPr txBox="1"/>
          <p:nvPr/>
        </p:nvSpPr>
        <p:spPr>
          <a:xfrm>
            <a:off x="232933" y="6304836"/>
            <a:ext cx="3968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i="1" dirty="0"/>
              <a:t>*** </a:t>
            </a:r>
            <a:r>
              <a:rPr lang="es-ES" sz="1100" b="1" i="1" dirty="0" err="1"/>
              <a:t>Not</a:t>
            </a:r>
            <a:r>
              <a:rPr lang="es-ES" sz="1100" b="1" i="1" dirty="0"/>
              <a:t> </a:t>
            </a:r>
            <a:r>
              <a:rPr lang="es-ES" sz="1100" b="1" i="1" dirty="0" err="1"/>
              <a:t>all</a:t>
            </a:r>
            <a:r>
              <a:rPr lang="es-ES" sz="1100" b="1" i="1" dirty="0"/>
              <a:t> </a:t>
            </a:r>
            <a:r>
              <a:rPr lang="es-ES" sz="1100" b="1" i="1" dirty="0" err="1"/>
              <a:t>enrichment</a:t>
            </a:r>
            <a:r>
              <a:rPr lang="es-ES" sz="1100" b="1" i="1" dirty="0"/>
              <a:t> </a:t>
            </a:r>
            <a:r>
              <a:rPr lang="es-ES" sz="1100" b="1" i="1" dirty="0" err="1"/>
              <a:t>clusters</a:t>
            </a:r>
            <a:r>
              <a:rPr lang="es-ES" sz="1100" b="1" i="1" dirty="0"/>
              <a:t> are </a:t>
            </a:r>
            <a:r>
              <a:rPr lang="es-ES" sz="1100" b="1" i="1" dirty="0" err="1"/>
              <a:t>included</a:t>
            </a:r>
            <a:endParaRPr lang="es-ES" sz="1100" b="1" i="1" dirty="0"/>
          </a:p>
        </p:txBody>
      </p:sp>
    </p:spTree>
    <p:extLst>
      <p:ext uri="{BB962C8B-B14F-4D97-AF65-F5344CB8AC3E}">
        <p14:creationId xmlns:p14="http://schemas.microsoft.com/office/powerpoint/2010/main" val="3945724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199638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  <a:endParaRPr lang="es-ES" sz="1100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507416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448232" y="1380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WT-SGS vs WT-WT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42DD6EF-680F-6D81-9DD4-9FB3085BB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r="40565"/>
          <a:stretch/>
        </p:blipFill>
        <p:spPr>
          <a:xfrm>
            <a:off x="688623" y="630521"/>
            <a:ext cx="5248035" cy="595942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3BA202-DA72-38A9-E28C-0F4F01D0D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00" y="1524005"/>
            <a:ext cx="5458198" cy="38099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9536604-C3B3-BBC2-71EC-F160CF7BB5B3}"/>
              </a:ext>
            </a:extLst>
          </p:cNvPr>
          <p:cNvSpPr txBox="1"/>
          <p:nvPr/>
        </p:nvSpPr>
        <p:spPr>
          <a:xfrm>
            <a:off x="7862528" y="6474532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ClueGO</a:t>
            </a:r>
            <a:r>
              <a:rPr lang="es-ES" sz="900" i="1" dirty="0"/>
              <a:t> and </a:t>
            </a:r>
            <a:r>
              <a:rPr lang="es-ES" sz="900" i="1" dirty="0" err="1"/>
              <a:t>CluePedia</a:t>
            </a:r>
            <a:r>
              <a:rPr lang="es-ES" sz="900" i="1" dirty="0"/>
              <a:t> Bio-</a:t>
            </a:r>
            <a:r>
              <a:rPr lang="es-ES" sz="900" i="1" dirty="0" err="1"/>
              <a:t>Process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2774176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93403CC0-3F3E-3BBC-90C8-FEF0221E7711}"/>
              </a:ext>
            </a:extLst>
          </p:cNvPr>
          <p:cNvSpPr txBox="1"/>
          <p:nvPr/>
        </p:nvSpPr>
        <p:spPr>
          <a:xfrm>
            <a:off x="677333" y="2124839"/>
            <a:ext cx="10865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genes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comprise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networks</a:t>
            </a:r>
            <a:r>
              <a:rPr lang="es-ES" dirty="0"/>
              <a:t>, </a:t>
            </a:r>
            <a:r>
              <a:rPr lang="es-ES" dirty="0" err="1"/>
              <a:t>that</a:t>
            </a:r>
            <a:r>
              <a:rPr lang="es-ES" dirty="0"/>
              <a:t> cause a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images</a:t>
            </a:r>
            <a:r>
              <a:rPr lang="es-ES" dirty="0"/>
              <a:t>,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attached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/>
              <a:t>STRING links </a:t>
            </a:r>
            <a:r>
              <a:rPr lang="es-ES" dirty="0"/>
              <a:t>:</a:t>
            </a:r>
          </a:p>
          <a:p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WT_SB – WT_TGFB (</a:t>
            </a:r>
            <a:r>
              <a:rPr lang="es-ES" dirty="0" err="1"/>
              <a:t>Sample</a:t>
            </a:r>
            <a:r>
              <a:rPr lang="es-ES" dirty="0"/>
              <a:t> 1): </a:t>
            </a:r>
            <a:r>
              <a:rPr lang="es-ES" dirty="0">
                <a:hlinkClick r:id="rId3"/>
              </a:rPr>
              <a:t>https://version-12-0.string-db.org/cgi/link?to=FF18AE6D6A580C2C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WT_SB – WT_TGFB (</a:t>
            </a:r>
            <a:r>
              <a:rPr lang="es-ES" dirty="0" err="1"/>
              <a:t>Sample</a:t>
            </a:r>
            <a:r>
              <a:rPr lang="es-ES" dirty="0"/>
              <a:t> 4): </a:t>
            </a:r>
            <a:r>
              <a:rPr lang="es-ES" dirty="0">
                <a:hlinkClick r:id="rId4"/>
              </a:rPr>
              <a:t>https://version-12-0.string-db.org/cgi/link?to=06A43A7CD7DEC3D4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LOF_SB – LOF_TGF (</a:t>
            </a:r>
            <a:r>
              <a:rPr lang="es-ES" dirty="0" err="1"/>
              <a:t>Samples</a:t>
            </a:r>
            <a:r>
              <a:rPr lang="es-ES" dirty="0"/>
              <a:t> 1 &amp; 2): </a:t>
            </a:r>
            <a:r>
              <a:rPr lang="es-ES" dirty="0">
                <a:hlinkClick r:id="rId5"/>
              </a:rPr>
              <a:t>https://version-12-0.string-db.org/cgi/link?to=3576BCDE41D9855A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SGS_SB – SGS_TGFB (</a:t>
            </a:r>
            <a:r>
              <a:rPr lang="es-ES" dirty="0" err="1"/>
              <a:t>Samples</a:t>
            </a:r>
            <a:r>
              <a:rPr lang="es-ES" dirty="0"/>
              <a:t> 2 &amp; 3): </a:t>
            </a:r>
            <a:r>
              <a:rPr lang="es-ES" dirty="0">
                <a:hlinkClick r:id="rId6"/>
              </a:rPr>
              <a:t>https://version-12-0.string-db.org/cgi/link?to=4A12C22757EC5918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4811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LOF (1,2) – WT (1,4)</a:t>
            </a:r>
          </a:p>
        </p:txBody>
      </p:sp>
      <p:pic>
        <p:nvPicPr>
          <p:cNvPr id="6" name="Imagen 5" descr="Imagen de l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25204C4A-3D08-4E39-42C8-DE1F54D6F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4445"/>
          <a:stretch/>
        </p:blipFill>
        <p:spPr>
          <a:xfrm>
            <a:off x="2065867" y="711931"/>
            <a:ext cx="8489243" cy="60654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3D4EF03-1011-58E4-D84C-C045E21B3EB1}"/>
              </a:ext>
            </a:extLst>
          </p:cNvPr>
          <p:cNvSpPr txBox="1"/>
          <p:nvPr/>
        </p:nvSpPr>
        <p:spPr>
          <a:xfrm>
            <a:off x="8801100" y="6452841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E513196-A916-A41A-0532-EDC09E2C3F82}"/>
              </a:ext>
            </a:extLst>
          </p:cNvPr>
          <p:cNvSpPr/>
          <p:nvPr/>
        </p:nvSpPr>
        <p:spPr>
          <a:xfrm>
            <a:off x="9347200" y="245805"/>
            <a:ext cx="1004711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475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LOF (1,2) – WT (1,4)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06F2AA9-DB3C-6349-8F5F-5D4204962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r="12130"/>
          <a:stretch/>
        </p:blipFill>
        <p:spPr>
          <a:xfrm>
            <a:off x="2359375" y="767647"/>
            <a:ext cx="7992535" cy="599368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B7A4A8A-6B97-461C-E098-CD3C0D0ACFE0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</p:spTree>
    <p:extLst>
      <p:ext uri="{BB962C8B-B14F-4D97-AF65-F5344CB8AC3E}">
        <p14:creationId xmlns:p14="http://schemas.microsoft.com/office/powerpoint/2010/main" val="81633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SGS (1,2) – WT (1,4)</a:t>
            </a:r>
          </a:p>
        </p:txBody>
      </p:sp>
      <p:pic>
        <p:nvPicPr>
          <p:cNvPr id="6" name="Imagen 5" descr="Una flor amarilla&#10;&#10;Descripción generada automáticamente con confianza media">
            <a:extLst>
              <a:ext uri="{FF2B5EF4-FFF2-40B4-BE49-F238E27FC236}">
                <a16:creationId xmlns:a16="http://schemas.microsoft.com/office/drawing/2014/main" id="{A16BFD47-B3CB-D234-4648-FF8BD5C36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2841" r="18056" b="2015"/>
          <a:stretch/>
        </p:blipFill>
        <p:spPr>
          <a:xfrm>
            <a:off x="2935110" y="790222"/>
            <a:ext cx="7179734" cy="59505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0CC2B0-A2E6-67B5-77B4-59D47D526AFF}"/>
              </a:ext>
            </a:extLst>
          </p:cNvPr>
          <p:cNvSpPr txBox="1"/>
          <p:nvPr/>
        </p:nvSpPr>
        <p:spPr>
          <a:xfrm>
            <a:off x="8801100" y="6452841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090611B-ADEA-127C-C423-F0B77B2039E0}"/>
              </a:ext>
            </a:extLst>
          </p:cNvPr>
          <p:cNvSpPr/>
          <p:nvPr/>
        </p:nvSpPr>
        <p:spPr>
          <a:xfrm>
            <a:off x="9347200" y="245805"/>
            <a:ext cx="1004711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3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253784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WT_TGF_LOF_TGF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EEBAF1-5BAD-31F6-FD47-7ECBED433293}"/>
              </a:ext>
            </a:extLst>
          </p:cNvPr>
          <p:cNvSpPr txBox="1"/>
          <p:nvPr/>
        </p:nvSpPr>
        <p:spPr>
          <a:xfrm>
            <a:off x="1253243" y="699494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A7A04A9-887E-4F17-6F45-018F20F2B70A}"/>
              </a:ext>
            </a:extLst>
          </p:cNvPr>
          <p:cNvSpPr txBox="1"/>
          <p:nvPr/>
        </p:nvSpPr>
        <p:spPr>
          <a:xfrm>
            <a:off x="7349983" y="676694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86B909F-3E57-E9E7-FC38-CD7013B0D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8" y="953691"/>
            <a:ext cx="5250283" cy="5833648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A7F640A-F3D3-E1C1-E991-1AF9BADB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88" y="953691"/>
            <a:ext cx="5250283" cy="58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SGS (1,2) – WT (1,4)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858615-D665-5A16-541F-6581CB3A7450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F8A0CA1F-C661-C663-602D-FF9C29B85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48" b="4217"/>
          <a:stretch/>
        </p:blipFill>
        <p:spPr>
          <a:xfrm>
            <a:off x="3241367" y="855690"/>
            <a:ext cx="5407378" cy="588689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E7043C-BC95-88E0-C75D-EA0ACBB71CC6}"/>
              </a:ext>
            </a:extLst>
          </p:cNvPr>
          <p:cNvSpPr txBox="1"/>
          <p:nvPr/>
        </p:nvSpPr>
        <p:spPr>
          <a:xfrm>
            <a:off x="9026978" y="3557839"/>
            <a:ext cx="3968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i="1" dirty="0"/>
              <a:t>*** </a:t>
            </a:r>
            <a:r>
              <a:rPr lang="es-ES" sz="1100" b="1" i="1" dirty="0" err="1"/>
              <a:t>Not</a:t>
            </a:r>
            <a:r>
              <a:rPr lang="es-ES" sz="1100" b="1" i="1" dirty="0"/>
              <a:t> </a:t>
            </a:r>
            <a:r>
              <a:rPr lang="es-ES" sz="1100" b="1" i="1" dirty="0" err="1"/>
              <a:t>all</a:t>
            </a:r>
            <a:r>
              <a:rPr lang="es-ES" sz="1100" b="1" i="1" dirty="0"/>
              <a:t> </a:t>
            </a:r>
            <a:r>
              <a:rPr lang="es-ES" sz="1100" b="1" i="1" dirty="0" err="1"/>
              <a:t>enrichment</a:t>
            </a:r>
            <a:r>
              <a:rPr lang="es-ES" sz="1100" b="1" i="1" dirty="0"/>
              <a:t> </a:t>
            </a:r>
            <a:r>
              <a:rPr lang="es-ES" sz="1100" b="1" i="1" dirty="0" err="1"/>
              <a:t>clusters</a:t>
            </a:r>
            <a:r>
              <a:rPr lang="es-ES" sz="1100" b="1" i="1" dirty="0"/>
              <a:t> are </a:t>
            </a:r>
            <a:r>
              <a:rPr lang="es-ES" sz="1100" b="1" i="1" dirty="0" err="1"/>
              <a:t>included</a:t>
            </a:r>
            <a:endParaRPr lang="es-ES" sz="1100" b="1" i="1" dirty="0"/>
          </a:p>
        </p:txBody>
      </p:sp>
    </p:spTree>
    <p:extLst>
      <p:ext uri="{BB962C8B-B14F-4D97-AF65-F5344CB8AC3E}">
        <p14:creationId xmlns:p14="http://schemas.microsoft.com/office/powerpoint/2010/main" val="403328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SGS (2,3) – LOF (1,2)</a:t>
            </a:r>
          </a:p>
        </p:txBody>
      </p:sp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356E63F6-0948-EB97-4CA5-0EDFA8956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13611"/>
          <a:stretch/>
        </p:blipFill>
        <p:spPr>
          <a:xfrm>
            <a:off x="1749778" y="863243"/>
            <a:ext cx="9887310" cy="57489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CEDA48-52C9-94B0-1B6C-018714BB3A15}"/>
              </a:ext>
            </a:extLst>
          </p:cNvPr>
          <p:cNvSpPr txBox="1"/>
          <p:nvPr/>
        </p:nvSpPr>
        <p:spPr>
          <a:xfrm>
            <a:off x="8801100" y="6452841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94EB4ED-ED8F-52F8-ECC6-DA719897EF19}"/>
              </a:ext>
            </a:extLst>
          </p:cNvPr>
          <p:cNvSpPr/>
          <p:nvPr/>
        </p:nvSpPr>
        <p:spPr>
          <a:xfrm>
            <a:off x="9268178" y="245805"/>
            <a:ext cx="1083733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750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SGS (2,3) – LOF (1,2)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350431-7496-707B-E61B-DBCB68DE16FE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180938-02A2-D96A-2008-E1DEB71A0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r="18241"/>
          <a:stretch/>
        </p:blipFill>
        <p:spPr>
          <a:xfrm>
            <a:off x="991419" y="733217"/>
            <a:ext cx="10297470" cy="582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9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LOF (1,2) – SGS (2,3)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5129AE-7992-EA49-8704-2D2FBEA21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6945"/>
          <a:stretch/>
        </p:blipFill>
        <p:spPr>
          <a:xfrm>
            <a:off x="1654004" y="774348"/>
            <a:ext cx="10039109" cy="599898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FF1F663-6395-D962-7AAA-1A1B28D73FCC}"/>
              </a:ext>
            </a:extLst>
          </p:cNvPr>
          <p:cNvSpPr txBox="1"/>
          <p:nvPr/>
        </p:nvSpPr>
        <p:spPr>
          <a:xfrm>
            <a:off x="8801100" y="6452841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STRING Network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1D167A2-1A9F-DB06-4BC7-CCC5705A0EC1}"/>
              </a:ext>
            </a:extLst>
          </p:cNvPr>
          <p:cNvSpPr/>
          <p:nvPr/>
        </p:nvSpPr>
        <p:spPr>
          <a:xfrm>
            <a:off x="9268178" y="245805"/>
            <a:ext cx="1083733" cy="369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057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PROTEIN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4857136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DIFFERENCES LOF (1,2) – SGS (2,3)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F73F1D-7826-89E5-523D-1852E554B60B}"/>
              </a:ext>
            </a:extLst>
          </p:cNvPr>
          <p:cNvSpPr txBox="1"/>
          <p:nvPr/>
        </p:nvSpPr>
        <p:spPr>
          <a:xfrm>
            <a:off x="8648745" y="6627168"/>
            <a:ext cx="396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i="1" dirty="0"/>
              <a:t>Fuente: </a:t>
            </a:r>
            <a:r>
              <a:rPr lang="es-ES" sz="900" i="1" dirty="0" err="1"/>
              <a:t>AutoAnnotate</a:t>
            </a:r>
            <a:r>
              <a:rPr lang="es-ES" sz="900" i="1" dirty="0"/>
              <a:t> </a:t>
            </a:r>
            <a:r>
              <a:rPr lang="es-ES" sz="900" i="1" dirty="0" err="1"/>
              <a:t>Clustering</a:t>
            </a:r>
            <a:r>
              <a:rPr lang="es-ES" sz="900" i="1" dirty="0"/>
              <a:t> </a:t>
            </a:r>
            <a:r>
              <a:rPr lang="es-ES" sz="900" i="1" dirty="0" err="1"/>
              <a:t>from</a:t>
            </a:r>
            <a:r>
              <a:rPr lang="es-ES" sz="900" i="1" dirty="0"/>
              <a:t> </a:t>
            </a:r>
            <a:r>
              <a:rPr lang="es-ES" sz="900" i="1" dirty="0" err="1"/>
              <a:t>Cytoscape</a:t>
            </a:r>
            <a:r>
              <a:rPr lang="es-ES" sz="900" i="1" dirty="0"/>
              <a:t>, </a:t>
            </a:r>
            <a:r>
              <a:rPr lang="es-ES" sz="900" i="1" dirty="0" err="1"/>
              <a:t>version</a:t>
            </a:r>
            <a:r>
              <a:rPr lang="es-ES" sz="900" i="1" dirty="0"/>
              <a:t> 3.10.2</a:t>
            </a:r>
          </a:p>
        </p:txBody>
      </p:sp>
      <p:pic>
        <p:nvPicPr>
          <p:cNvPr id="7" name="Imagen 6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3BD6FE2C-6F4C-0D69-BCAB-A0385F616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7" r="2037" b="12987"/>
          <a:stretch/>
        </p:blipFill>
        <p:spPr>
          <a:xfrm>
            <a:off x="124178" y="893794"/>
            <a:ext cx="11943644" cy="284479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55D3596-1F04-7645-BC3B-7EB02DA04770}"/>
              </a:ext>
            </a:extLst>
          </p:cNvPr>
          <p:cNvSpPr/>
          <p:nvPr/>
        </p:nvSpPr>
        <p:spPr>
          <a:xfrm>
            <a:off x="3353216" y="3659680"/>
            <a:ext cx="8092442" cy="4168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B5E9788-D9A3-BEA8-0A55-27BBCFFB766B}"/>
              </a:ext>
            </a:extLst>
          </p:cNvPr>
          <p:cNvSpPr/>
          <p:nvPr/>
        </p:nvSpPr>
        <p:spPr>
          <a:xfrm>
            <a:off x="2406226" y="3488858"/>
            <a:ext cx="8092442" cy="4168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9B81FF36-C668-34DE-7E2A-561F237DCB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7" b="22336"/>
          <a:stretch/>
        </p:blipFill>
        <p:spPr>
          <a:xfrm>
            <a:off x="644377" y="3802727"/>
            <a:ext cx="10814756" cy="265361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1DB14CC-EAD6-2893-5518-22DBCA21267F}"/>
              </a:ext>
            </a:extLst>
          </p:cNvPr>
          <p:cNvSpPr txBox="1"/>
          <p:nvPr/>
        </p:nvSpPr>
        <p:spPr>
          <a:xfrm>
            <a:off x="4857136" y="698853"/>
            <a:ext cx="3968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i="1" dirty="0"/>
              <a:t>*** </a:t>
            </a:r>
            <a:r>
              <a:rPr lang="es-ES" sz="1100" b="1" i="1" dirty="0" err="1"/>
              <a:t>Not</a:t>
            </a:r>
            <a:r>
              <a:rPr lang="es-ES" sz="1100" b="1" i="1" dirty="0"/>
              <a:t> </a:t>
            </a:r>
            <a:r>
              <a:rPr lang="es-ES" sz="1100" b="1" i="1" dirty="0" err="1"/>
              <a:t>all</a:t>
            </a:r>
            <a:r>
              <a:rPr lang="es-ES" sz="1100" b="1" i="1" dirty="0"/>
              <a:t> </a:t>
            </a:r>
            <a:r>
              <a:rPr lang="es-ES" sz="1100" b="1" i="1" dirty="0" err="1"/>
              <a:t>enrichment</a:t>
            </a:r>
            <a:r>
              <a:rPr lang="es-ES" sz="1100" b="1" i="1" dirty="0"/>
              <a:t> </a:t>
            </a:r>
            <a:r>
              <a:rPr lang="es-ES" sz="1100" b="1" i="1" dirty="0" err="1"/>
              <a:t>clusters</a:t>
            </a:r>
            <a:r>
              <a:rPr lang="es-ES" sz="1100" b="1" i="1" dirty="0"/>
              <a:t> are </a:t>
            </a:r>
            <a:r>
              <a:rPr lang="es-ES" sz="1100" b="1" i="1" dirty="0" err="1"/>
              <a:t>included</a:t>
            </a:r>
            <a:endParaRPr lang="es-ES" sz="1100" b="1" i="1" dirty="0"/>
          </a:p>
        </p:txBody>
      </p:sp>
    </p:spTree>
    <p:extLst>
      <p:ext uri="{BB962C8B-B14F-4D97-AF65-F5344CB8AC3E}">
        <p14:creationId xmlns:p14="http://schemas.microsoft.com/office/powerpoint/2010/main" val="3087942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C00000"/>
                </a:solidFill>
                <a:latin typeface="Aptos Black" panose="020B0004020202020204" pitchFamily="34" charset="0"/>
              </a:rPr>
              <a:t>MORE INFORMATION</a:t>
            </a:r>
            <a:endParaRPr lang="es-ES" dirty="0">
              <a:solidFill>
                <a:schemeClr val="accent2"/>
              </a:solidFill>
              <a:latin typeface="Aptos Black" panose="020B0004020202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E6F73F1D-7826-89E5-523D-1852E554B60B}"/>
              </a:ext>
            </a:extLst>
          </p:cNvPr>
          <p:cNvSpPr txBox="1"/>
          <p:nvPr/>
        </p:nvSpPr>
        <p:spPr>
          <a:xfrm>
            <a:off x="560439" y="1129478"/>
            <a:ext cx="1088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rgbClr val="C00000"/>
                </a:solidFill>
              </a:rPr>
              <a:t>STRING mRNA NETWORKS LINKS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CDFD033-9D09-8506-DB0A-CAE925ABCF7A}"/>
              </a:ext>
            </a:extLst>
          </p:cNvPr>
          <p:cNvSpPr txBox="1"/>
          <p:nvPr/>
        </p:nvSpPr>
        <p:spPr>
          <a:xfrm>
            <a:off x="944260" y="1406477"/>
            <a:ext cx="1088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WT-WT: https://version-12-0.string-db.org/cgi/link?to=4994FA57A9A179FC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WT-LOF: https://version-12-0.string-db.org/cgi/link?to=01A17E84CC543547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WT-SGS: https://version-12-0.string-db.org/cgi/link?to=5C74B842690F789B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LOF-LOF: https://version-12-0.string-db.org/cgi/link?to=3D016292E8278790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SGS-SGS: https://version-12-0.string-db.org/cgi/link?to=AA0532696C36C36F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SGS_TGF-LOF_TGF: https://version-12-0.string-db.org/cgi/link?to=1E5BCFF9661E4085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7D4F8C-46BB-6110-0525-DC57DF41B2EA}"/>
              </a:ext>
            </a:extLst>
          </p:cNvPr>
          <p:cNvSpPr txBox="1"/>
          <p:nvPr/>
        </p:nvSpPr>
        <p:spPr>
          <a:xfrm>
            <a:off x="560439" y="2990758"/>
            <a:ext cx="1088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rgbClr val="C00000"/>
                </a:solidFill>
              </a:rPr>
              <a:t>STRING PROTEIN NETWORKS LINKS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3B14108-F389-9069-B39E-0A194E8CB608}"/>
              </a:ext>
            </a:extLst>
          </p:cNvPr>
          <p:cNvSpPr txBox="1"/>
          <p:nvPr/>
        </p:nvSpPr>
        <p:spPr>
          <a:xfrm>
            <a:off x="944260" y="3267757"/>
            <a:ext cx="108852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WT(1,3,4) -&gt; https://version-12-0.string-db.org/cgi/link?to=36D2006083836362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WT(1) -&gt; https://version-12-0.string-db.org/cgi/link?to=FF18AE6D6A580C2C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WT(4) -&gt; https://version-12-0.string-db.org/cgi/link?to=06A43A7CD7DEC3D4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LOF(1,2) -&gt; https://version-12-0.string-db.org/cgi/link?to=3576BCDE41D9855A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LOF(1) -&gt; https://version-12-0.string-db.org/cgi/link?to=163634DBCF840860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LOF(2) -&gt; https://version-12-0.string-db.org/cgi/link?to=D52D768CD9E06926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SGS(2,3) -&gt; https://version-12-0.string-db.org/cgi/link?to=4A12C22757EC5918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C725DD-4E19-6BFA-AD90-5EB1221D8D0E}"/>
              </a:ext>
            </a:extLst>
          </p:cNvPr>
          <p:cNvSpPr txBox="1"/>
          <p:nvPr/>
        </p:nvSpPr>
        <p:spPr>
          <a:xfrm>
            <a:off x="560439" y="5112969"/>
            <a:ext cx="10885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solidFill>
                  <a:srgbClr val="C00000"/>
                </a:solidFill>
              </a:rPr>
              <a:t>CYTOSCAPE FILES WITH THE NETWORKS’ ANALYSIS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F21BF8-17D5-324A-2651-21FC4CD86E81}"/>
              </a:ext>
            </a:extLst>
          </p:cNvPr>
          <p:cNvSpPr txBox="1"/>
          <p:nvPr/>
        </p:nvSpPr>
        <p:spPr>
          <a:xfrm>
            <a:off x="944260" y="5389968"/>
            <a:ext cx="10885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/>
              <a:t>mRNA </a:t>
            </a:r>
            <a:r>
              <a:rPr lang="es-ES" sz="1600" i="1" dirty="0" err="1"/>
              <a:t>analysis</a:t>
            </a:r>
            <a:r>
              <a:rPr lang="es-ES" sz="1600" i="1" dirty="0"/>
              <a:t>: AnalysismRNA_Cytoscape_25052024.cys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600" i="1" dirty="0" err="1"/>
              <a:t>Protein</a:t>
            </a:r>
            <a:r>
              <a:rPr lang="es-ES" sz="1600" i="1" dirty="0"/>
              <a:t> </a:t>
            </a:r>
            <a:r>
              <a:rPr lang="es-ES" sz="1600" i="1" dirty="0" err="1"/>
              <a:t>analysis</a:t>
            </a:r>
            <a:r>
              <a:rPr lang="es-ES" sz="1600" i="1" dirty="0"/>
              <a:t>: AnalysisProt_Cytoscape_030624.cys </a:t>
            </a:r>
          </a:p>
        </p:txBody>
      </p:sp>
    </p:spTree>
    <p:extLst>
      <p:ext uri="{BB962C8B-B14F-4D97-AF65-F5344CB8AC3E}">
        <p14:creationId xmlns:p14="http://schemas.microsoft.com/office/powerpoint/2010/main" val="398161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327939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53032" y="17655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WT_SB_WT_TGF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7CDEA5-7975-E3CC-645E-79907CE6B980}"/>
              </a:ext>
            </a:extLst>
          </p:cNvPr>
          <p:cNvSpPr txBox="1"/>
          <p:nvPr/>
        </p:nvSpPr>
        <p:spPr>
          <a:xfrm>
            <a:off x="1233578" y="712555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BC1F03-8DF0-BF19-57BC-D8AC0B89821B}"/>
              </a:ext>
            </a:extLst>
          </p:cNvPr>
          <p:cNvSpPr txBox="1"/>
          <p:nvPr/>
        </p:nvSpPr>
        <p:spPr>
          <a:xfrm>
            <a:off x="7477803" y="684389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AA10A15-7D1C-A405-006D-DBAA08918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961388"/>
            <a:ext cx="5250951" cy="5834389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2D8E277-6FE0-8B3D-C48B-5C573846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18270"/>
            <a:ext cx="5289756" cy="587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8" y="307361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245806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WT_SB_SGS_SB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6EA3FB-88AA-ADCA-8A61-6E89CD823EE2}"/>
              </a:ext>
            </a:extLst>
          </p:cNvPr>
          <p:cNvSpPr txBox="1"/>
          <p:nvPr/>
        </p:nvSpPr>
        <p:spPr>
          <a:xfrm>
            <a:off x="1243411" y="707471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6EDB339-47A8-41F6-7246-7A305B2C8520}"/>
              </a:ext>
            </a:extLst>
          </p:cNvPr>
          <p:cNvSpPr txBox="1"/>
          <p:nvPr/>
        </p:nvSpPr>
        <p:spPr>
          <a:xfrm>
            <a:off x="7379480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F3D0F79-32C8-1CFB-CA74-D2DE83DE8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7" y="969494"/>
            <a:ext cx="5203715" cy="5781905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2534010-817B-96F9-C236-4B52C5519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57" y="984469"/>
            <a:ext cx="5203714" cy="57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4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328817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53032" y="216340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WT_SB_LOF_SB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E83FF2-E421-835D-AC79-81C7C4973615}"/>
              </a:ext>
            </a:extLst>
          </p:cNvPr>
          <p:cNvSpPr txBox="1"/>
          <p:nvPr/>
        </p:nvSpPr>
        <p:spPr>
          <a:xfrm>
            <a:off x="1253243" y="67840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59E550-2271-5E45-A6DD-B55C5EC7CA9E}"/>
              </a:ext>
            </a:extLst>
          </p:cNvPr>
          <p:cNvSpPr txBox="1"/>
          <p:nvPr/>
        </p:nvSpPr>
        <p:spPr>
          <a:xfrm>
            <a:off x="7458138" y="678407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48F6505-C1A1-4BA3-81DF-5D6BEB983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997220"/>
            <a:ext cx="5234941" cy="5816602"/>
          </a:xfrm>
          <a:prstGeom prst="rect">
            <a:avLst/>
          </a:prstGeom>
        </p:spPr>
      </p:pic>
      <p:pic>
        <p:nvPicPr>
          <p:cNvPr id="10" name="Imagen 9" descr="Gráfico, Gráfico de barras, Gráfico de rectángulos&#10;&#10;Descripción generada automáticamente">
            <a:extLst>
              <a:ext uri="{FF2B5EF4-FFF2-40B4-BE49-F238E27FC236}">
                <a16:creationId xmlns:a16="http://schemas.microsoft.com/office/drawing/2014/main" id="{B4CABC05-41A5-6754-2994-121FDEC08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30" y="997219"/>
            <a:ext cx="5234941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9" y="330340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199639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SGS_SB_SGS_TGF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D7D989-0FD3-676F-3719-836F7E905B10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077ED6-30C7-6E89-677E-0E6BBDCCD312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94FEE7D-03C8-01A0-FFBC-6D33915B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4" y="984469"/>
            <a:ext cx="5093111" cy="5659012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C2D9D9B-F0A7-4EBE-9F8C-CBB29EFC4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36" y="1076800"/>
            <a:ext cx="5093110" cy="56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BC6B11-87A7-3014-7C7E-B4A80A3BEC51}"/>
              </a:ext>
            </a:extLst>
          </p:cNvPr>
          <p:cNvSpPr txBox="1"/>
          <p:nvPr/>
        </p:nvSpPr>
        <p:spPr>
          <a:xfrm>
            <a:off x="560438" y="317190"/>
            <a:ext cx="668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accent2"/>
                </a:solidFill>
                <a:latin typeface="Aptos Black" panose="020B0004020202020204" pitchFamily="34" charset="0"/>
              </a:rPr>
              <a:t>mRNA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7EAAF9B-8C45-E58D-1F3E-15E83FB78C1F}"/>
              </a:ext>
            </a:extLst>
          </p:cNvPr>
          <p:cNvCxnSpPr/>
          <p:nvPr/>
        </p:nvCxnSpPr>
        <p:spPr>
          <a:xfrm>
            <a:off x="560439" y="615138"/>
            <a:ext cx="1098263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77C5428-113A-EB60-3AD7-60D8FAAE101C}"/>
              </a:ext>
            </a:extLst>
          </p:cNvPr>
          <p:cNvSpPr txBox="1"/>
          <p:nvPr/>
        </p:nvSpPr>
        <p:spPr>
          <a:xfrm>
            <a:off x="2708787" y="245805"/>
            <a:ext cx="66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Aptos Black" panose="020B0004020202020204" pitchFamily="34" charset="0"/>
              </a:rPr>
              <a:t>LOF_TGF_SGS_TGF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7FB751-4453-F531-60C1-B5A82824E3DE}"/>
              </a:ext>
            </a:extLst>
          </p:cNvPr>
          <p:cNvSpPr txBox="1"/>
          <p:nvPr/>
        </p:nvSpPr>
        <p:spPr>
          <a:xfrm>
            <a:off x="1204082" y="730448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1B6EAB-93F0-4EEE-9998-6784D541B557}"/>
              </a:ext>
            </a:extLst>
          </p:cNvPr>
          <p:cNvSpPr txBox="1"/>
          <p:nvPr/>
        </p:nvSpPr>
        <p:spPr>
          <a:xfrm>
            <a:off x="7408976" y="707470"/>
            <a:ext cx="3480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Downregulated</a:t>
            </a:r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genes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CFC9031-BBDD-B5A0-645E-5C532616B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6" y="993578"/>
            <a:ext cx="5200034" cy="5777815"/>
          </a:xfrm>
          <a:prstGeom prst="rect">
            <a:avLst/>
          </a:prstGeom>
        </p:spPr>
      </p:pic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C391FE9-E631-EB66-16D3-FE999A21E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28" y="993579"/>
            <a:ext cx="5200033" cy="57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1852</TotalTime>
  <Words>1808</Words>
  <Application>Microsoft Office PowerPoint</Application>
  <PresentationFormat>Panorámica</PresentationFormat>
  <Paragraphs>371</Paragraphs>
  <Slides>45</Slides>
  <Notes>41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Aptos</vt:lpstr>
      <vt:lpstr>Aptos Black</vt:lpstr>
      <vt:lpstr>Aptos Display</vt:lpstr>
      <vt:lpstr>Arial</vt:lpstr>
      <vt:lpstr>Office Theme</vt:lpstr>
      <vt:lpstr>PRELIMINAR BIOINFORMATHICS ANALYSIS    RESULTS SKI-PROJECT 2024</vt:lpstr>
      <vt:lpstr>   GENE ONTHOLOGY: BIOLOGICAL PATHWAYS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STRING NETWORKS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  GENE ONTHOLOGY RESULTS  SKI-PROJECT 2024</dc:title>
  <dc:creator>Claudia B . M</dc:creator>
  <cp:lastModifiedBy>Claudia B . M</cp:lastModifiedBy>
  <cp:revision>22</cp:revision>
  <dcterms:created xsi:type="dcterms:W3CDTF">2024-05-23T11:57:12Z</dcterms:created>
  <dcterms:modified xsi:type="dcterms:W3CDTF">2024-06-10T12:01:29Z</dcterms:modified>
</cp:coreProperties>
</file>